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595" r:id="rId3"/>
    <p:sldId id="599" r:id="rId4"/>
    <p:sldId id="600" r:id="rId5"/>
    <p:sldId id="626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6208"/>
  </p:normalViewPr>
  <p:slideViewPr>
    <p:cSldViewPr snapToGrid="0" snapToObjects="1">
      <p:cViewPr>
        <p:scale>
          <a:sx n="62" d="100"/>
          <a:sy n="62" d="100"/>
        </p:scale>
        <p:origin x="114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2F1E6-6AFB-614E-9531-2A60E741BF00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FF191-8AF2-2641-BFFF-B8974C1870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7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joy.io/#/app?w=imjoy-examples&amp;plugin=imjoy-team/example-plugins:HPA-UMAP&amp;start=HPA-UMAP&amp;fullscreen=1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joy.io/#/app?w=imjoy-examples&amp;plugin=imjoy-team/example-plugins:HPA-UMAP&amp;start=HPA-UMAP&amp;fullscreen=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b5d45373c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5b5d45373c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5b5d45373c_0_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181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5d4537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5d4537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https://imjoy.io/#/app?w=imjoy-examples&amp;plugin=imjoy-team/example-plugins:HPA-UMAP&amp;start=HPA-UMAP&amp;fullscreen=1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b5d45373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7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5d4537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5d4537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https://imjoy.io/#/app?w=imjoy-examples&amp;plugin=imjoy-team/example-plugins:HPA-UMAP&amp;start=HPA-UMAP&amp;fullscreen=1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b5d45373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866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7D33C-DC91-BB4E-9869-3F6D94C38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F8A96-C75E-D74D-9955-F5898FB01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779C5E-E52A-5E4A-8207-6D779D09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9A7346-3796-084C-A9CA-540345FF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DEB372-D675-4241-87FE-405F6514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756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17BCB-E947-E64A-B84F-957D5DB0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418B59-EB9E-864B-98D9-72375B106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3CB18-4385-4541-AAD0-4A13CF334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0B6DF8-DF1C-544B-87FD-C30C4554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9975D-7EF4-354C-9750-BAC9D1DA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89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AA4078-9ADC-9540-A2FD-1043F98908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B8809B-5BA9-B140-9F3B-E9E3703A5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DC8C1D-6328-B942-9CF4-6CFDE061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FCCCE-F0A0-F94E-921E-300E13D3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88DCC0-BD90-9B4F-9AD2-D7A68023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76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A552C818-A04B-401B-AE47-64ED2B1BB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20.09.20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2655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1C6D2-3B90-4845-9EB5-B1C43C17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03E2D-9B75-F844-B801-B53735012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45BE0C-FA29-7B40-8B4D-2C0E4910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3B7B65-D787-E54B-A95D-AC43E80F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3433B8-CF98-FE46-9D2E-7BFE922C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80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67C07-BD4B-8342-B32A-C7F29F90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CA7D0D-01B7-7D46-B79D-A8C9742F5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0941A1-0C04-C943-BB9D-8B02108E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2A838B-0264-E145-9DEC-ABB84441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0199E-45AF-3642-9989-BCA5FE9D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54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4A794D-FB4B-8747-85F9-8965A279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7B4AB3-5F18-2243-B09F-A0939F21E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D12B594-141E-F141-915B-9700C7F8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6BC65F-78EF-A444-909C-41E8FDF8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C8C7E5-FCB4-3940-988A-26CCD084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FBBEB0-332D-844D-BB31-721210F2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18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199DD-46E0-5C43-93AA-10D72EE6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262FEB-89AC-F840-8702-5DB67259A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9B8DB2-5AD9-3548-87C1-581E61068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AD04E00-4CDC-4742-9AD5-441142D03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846B40-996A-8044-9CD8-0D701A1D1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68C2630-F01B-D647-9771-6C48463E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743D5E-9BC1-D74B-9909-2EB2450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9C081F-952B-DC4B-9D7F-2AAD6EC1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28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5777E-05FA-D046-8C14-AEBB6879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0E7482-811C-6A4D-B132-D91DC7824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5BD06C-D9A7-B74C-B92D-E8E597BF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B63388-3DCA-B94C-986E-C9A733FE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79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A90B20-A382-B14A-B528-6383E78D3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2F1CF6-DC61-3143-A439-5D34DCB9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3D161C-A07C-6446-B361-21C4CA7B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6623E2-A5EA-5841-A908-FEE3C224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4F197-51B1-9E45-B44F-A95C1E00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08EDEB-EAA4-1643-B36F-0F57F21AE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C36664-7190-FE4F-9662-6155260C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2253B9-AD2A-FE4B-8974-D4A48A4C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EB973E-0A97-D447-B170-43C439C4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43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34562-8F6F-C04B-AEA6-B173A24E4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0935F6-EFA1-864C-9976-625BA6037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65918C-B717-3245-ABA7-BA845AA34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456426-61C0-F24E-A093-488175DC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25EB8E-67B7-9640-9EF7-A6CD1800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DF03AF-6D92-3C4B-8AAA-D00815B8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01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7714BE7-3A18-3146-92A0-88158E679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71573-DE65-B94B-B434-5BB973A2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E622-6ECB-F448-B259-C184C50D8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9E77D-66DC-5E47-9C0A-EA11A241A4E4}" type="datetimeFigureOut">
              <a:rPr lang="de-DE" smtClean="0"/>
              <a:t>20.09.20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20DD15-3AFC-6D4C-AABE-5D634C406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B21A20-EDB7-094B-B8A8-1C1985D1B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4F440-2F3B-C94D-A35D-EF50C4F4EB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0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sv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mjoy.io/#/app?w=imjoy-examples&amp;p=imjoy-team/example-plugins:Skin-Lesion-Analyzer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394EE-9187-CF43-9FD5-14A829EAA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7EC505-280A-AF49-84A0-7D8CAF8225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5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263B910-AF44-E54B-9BDB-A274C550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56" y="-601525"/>
            <a:ext cx="3485948" cy="788300"/>
          </a:xfrm>
        </p:spPr>
        <p:txBody>
          <a:bodyPr>
            <a:normAutofit/>
          </a:bodyPr>
          <a:lstStyle/>
          <a:p>
            <a:r>
              <a:rPr lang="de-DE" dirty="0"/>
              <a:t>Internal</a:t>
            </a:r>
            <a:endParaRPr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860D0B-FC6D-DA48-8C46-E29F4087AA0A}"/>
              </a:ext>
            </a:extLst>
          </p:cNvPr>
          <p:cNvSpPr/>
          <p:nvPr/>
        </p:nvSpPr>
        <p:spPr>
          <a:xfrm>
            <a:off x="6549886" y="827295"/>
            <a:ext cx="1043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</a:rPr>
              <a:t>In-Vivo,</a:t>
            </a:r>
          </a:p>
          <a:p>
            <a:r>
              <a:rPr lang="en-GB" sz="1500" i="1" dirty="0">
                <a:solidFill>
                  <a:schemeClr val="bg1"/>
                </a:solidFill>
              </a:rPr>
              <a:t>T-cells, 18h</a:t>
            </a:r>
            <a:endParaRPr sz="15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4E5E0-941A-7241-BEEA-4AD8D1DE9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9140" y="3871186"/>
            <a:ext cx="3683747" cy="26054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C05B60-01AD-0D49-83F1-A3210C03E0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3319" y="1658130"/>
            <a:ext cx="1619864" cy="14365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185D12C-6C90-AB4A-94D0-0913FE6FA1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6" y="2987519"/>
            <a:ext cx="1766274" cy="32519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CF4014-44C1-2B4B-B922-1F5642569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598" y="1751537"/>
            <a:ext cx="1159463" cy="6236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530540-997D-8E41-B000-42BC35FCA2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7496" y="74"/>
            <a:ext cx="2152921" cy="37579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6E07095-06CE-814D-9586-A45AE29FE03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289" y="653724"/>
            <a:ext cx="1343217" cy="2475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C29DFC2-1685-834A-875A-8D3A32ECB2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819" y="4077381"/>
            <a:ext cx="1766274" cy="194340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1F71332-710B-FF4A-B776-CA29F144C8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071382" y="3104005"/>
            <a:ext cx="1159463" cy="62364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A660C6D-EEE5-434B-B19B-B3408B9490A6}"/>
              </a:ext>
            </a:extLst>
          </p:cNvPr>
          <p:cNvCxnSpPr>
            <a:cxnSpLocks/>
          </p:cNvCxnSpPr>
          <p:nvPr/>
        </p:nvCxnSpPr>
        <p:spPr>
          <a:xfrm>
            <a:off x="7069929" y="2083345"/>
            <a:ext cx="2026371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EB0F0EF-F93A-DB46-8F38-0FBE6397F551}"/>
              </a:ext>
            </a:extLst>
          </p:cNvPr>
          <p:cNvCxnSpPr>
            <a:cxnSpLocks/>
          </p:cNvCxnSpPr>
          <p:nvPr/>
        </p:nvCxnSpPr>
        <p:spPr>
          <a:xfrm>
            <a:off x="7766675" y="4822705"/>
            <a:ext cx="1329625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F2CD8C6-7175-8045-A8F7-F813EF408475}"/>
              </a:ext>
            </a:extLst>
          </p:cNvPr>
          <p:cNvCxnSpPr>
            <a:cxnSpLocks/>
          </p:cNvCxnSpPr>
          <p:nvPr/>
        </p:nvCxnSpPr>
        <p:spPr>
          <a:xfrm flipV="1">
            <a:off x="5819691" y="3429000"/>
            <a:ext cx="0" cy="588529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613FFEA-C2C2-2C46-A769-3EADC9B0DE11}"/>
              </a:ext>
            </a:extLst>
          </p:cNvPr>
          <p:cNvCxnSpPr>
            <a:cxnSpLocks/>
          </p:cNvCxnSpPr>
          <p:nvPr/>
        </p:nvCxnSpPr>
        <p:spPr>
          <a:xfrm flipH="1">
            <a:off x="2384209" y="2085658"/>
            <a:ext cx="2216199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62A4339-284D-1C4F-B100-6894F5F8FA73}"/>
              </a:ext>
            </a:extLst>
          </p:cNvPr>
          <p:cNvCxnSpPr>
            <a:cxnSpLocks/>
          </p:cNvCxnSpPr>
          <p:nvPr/>
        </p:nvCxnSpPr>
        <p:spPr>
          <a:xfrm flipV="1">
            <a:off x="1030620" y="2520294"/>
            <a:ext cx="0" cy="467225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C710EEC-8F91-D64A-B785-BFDE8DC240A0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089972" y="3995559"/>
            <a:ext cx="561142" cy="607240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EB4B6972-7A3E-CE46-BE99-530EAF9ABD37}"/>
              </a:ext>
            </a:extLst>
          </p:cNvPr>
          <p:cNvSpPr/>
          <p:nvPr/>
        </p:nvSpPr>
        <p:spPr>
          <a:xfrm>
            <a:off x="4011549" y="6391595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MQTT Broker, </a:t>
            </a:r>
            <a:r>
              <a:rPr lang="en-GB" sz="1500" dirty="0" err="1"/>
              <a:t>WiFi</a:t>
            </a:r>
            <a:r>
              <a:rPr lang="en-GB" sz="1500" dirty="0"/>
              <a:t> Router, Camera </a:t>
            </a:r>
            <a:r>
              <a:rPr lang="en-GB" sz="1500" dirty="0" err="1"/>
              <a:t>controler</a:t>
            </a:r>
            <a:endParaRPr lang="en-GB" sz="15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388CA16D-9095-8E4E-BFAC-9248C1E7B250}"/>
              </a:ext>
            </a:extLst>
          </p:cNvPr>
          <p:cNvSpPr/>
          <p:nvPr/>
        </p:nvSpPr>
        <p:spPr>
          <a:xfrm>
            <a:off x="224363" y="6089461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Incubator Microscope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7875F06F-58F5-3343-9C02-7EAB0D78DEF6}"/>
              </a:ext>
            </a:extLst>
          </p:cNvPr>
          <p:cNvSpPr/>
          <p:nvPr/>
        </p:nvSpPr>
        <p:spPr>
          <a:xfrm>
            <a:off x="9278543" y="3482533"/>
            <a:ext cx="17662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Remote Control App</a:t>
            </a:r>
          </a:p>
          <a:p>
            <a:r>
              <a:rPr lang="en-GB" sz="1500" dirty="0"/>
              <a:t>(MQTT Device)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5B31290-3CBC-8949-82D3-CC136C3B1E94}"/>
              </a:ext>
            </a:extLst>
          </p:cNvPr>
          <p:cNvSpPr/>
          <p:nvPr/>
        </p:nvSpPr>
        <p:spPr>
          <a:xfrm>
            <a:off x="9278544" y="5966482"/>
            <a:ext cx="17130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Touch Screen Device</a:t>
            </a:r>
          </a:p>
          <a:p>
            <a:r>
              <a:rPr lang="en-GB" sz="1500" dirty="0"/>
              <a:t>(Python, </a:t>
            </a:r>
            <a:r>
              <a:rPr lang="en-GB" sz="1500" dirty="0" err="1"/>
              <a:t>Kivy</a:t>
            </a:r>
            <a:r>
              <a:rPr lang="en-GB" sz="1500" dirty="0"/>
              <a:t>; wired to the Pi)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21BCB934-6439-BD41-BADE-3CEE407CA663}"/>
              </a:ext>
            </a:extLst>
          </p:cNvPr>
          <p:cNvSpPr/>
          <p:nvPr/>
        </p:nvSpPr>
        <p:spPr>
          <a:xfrm>
            <a:off x="976970" y="1170180"/>
            <a:ext cx="13331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LED-Matrix (MQTT device)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DC226B4-84E6-1E42-8545-0744F4F06083}"/>
              </a:ext>
            </a:extLst>
          </p:cNvPr>
          <p:cNvSpPr/>
          <p:nvPr/>
        </p:nvSpPr>
        <p:spPr>
          <a:xfrm>
            <a:off x="2687698" y="1719582"/>
            <a:ext cx="14455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 err="1"/>
              <a:t>WiFi</a:t>
            </a:r>
            <a:r>
              <a:rPr lang="en-GB" sz="1500" dirty="0"/>
              <a:t> connection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0EDCCDE9-A985-8B48-857D-56822DC85A39}"/>
              </a:ext>
            </a:extLst>
          </p:cNvPr>
          <p:cNvSpPr/>
          <p:nvPr/>
        </p:nvSpPr>
        <p:spPr>
          <a:xfrm>
            <a:off x="4738834" y="1470865"/>
            <a:ext cx="2100415" cy="185214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B61DBCA-2E0D-C745-A08C-F38F8F796A18}"/>
              </a:ext>
            </a:extLst>
          </p:cNvPr>
          <p:cNvSpPr/>
          <p:nvPr/>
        </p:nvSpPr>
        <p:spPr>
          <a:xfrm>
            <a:off x="5194880" y="2976618"/>
            <a:ext cx="111020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 err="1"/>
              <a:t>WiFi</a:t>
            </a:r>
            <a:r>
              <a:rPr lang="en-GB" sz="1500" dirty="0"/>
              <a:t> Router</a:t>
            </a:r>
          </a:p>
        </p:txBody>
      </p:sp>
      <p:pic>
        <p:nvPicPr>
          <p:cNvPr id="10" name="Grafik 9" descr="Synchronisierende Cloud">
            <a:extLst>
              <a:ext uri="{FF2B5EF4-FFF2-40B4-BE49-F238E27FC236}">
                <a16:creationId xmlns:a16="http://schemas.microsoft.com/office/drawing/2014/main" id="{B191EC2A-92C0-1B4D-AD16-434450320B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3957" y="-379838"/>
            <a:ext cx="1717950" cy="1717950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B096B58B-4432-0D49-9524-C4FB4E62842A}"/>
              </a:ext>
            </a:extLst>
          </p:cNvPr>
          <p:cNvSpPr/>
          <p:nvPr/>
        </p:nvSpPr>
        <p:spPr>
          <a:xfrm>
            <a:off x="2341291" y="5194590"/>
            <a:ext cx="13331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Z-Stage</a:t>
            </a:r>
          </a:p>
          <a:p>
            <a:r>
              <a:rPr lang="en-GB" sz="1500" dirty="0"/>
              <a:t>(MQTT device)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C055503B-DC76-6B40-AD79-AB7309C2211E}"/>
              </a:ext>
            </a:extLst>
          </p:cNvPr>
          <p:cNvCxnSpPr>
            <a:cxnSpLocks/>
          </p:cNvCxnSpPr>
          <p:nvPr/>
        </p:nvCxnSpPr>
        <p:spPr>
          <a:xfrm flipH="1">
            <a:off x="3072732" y="2971639"/>
            <a:ext cx="1567189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D5BBB939-9F62-704B-9285-2102E0A29B6B}"/>
              </a:ext>
            </a:extLst>
          </p:cNvPr>
          <p:cNvSpPr/>
          <p:nvPr/>
        </p:nvSpPr>
        <p:spPr>
          <a:xfrm>
            <a:off x="3176006" y="2619128"/>
            <a:ext cx="14455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 err="1"/>
              <a:t>WiFi</a:t>
            </a:r>
            <a:r>
              <a:rPr lang="en-GB" sz="1500" dirty="0"/>
              <a:t> connection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83EBE4E-AF96-0F4A-B1AE-9670D65E6B07}"/>
              </a:ext>
            </a:extLst>
          </p:cNvPr>
          <p:cNvCxnSpPr>
            <a:cxnSpLocks/>
          </p:cNvCxnSpPr>
          <p:nvPr/>
        </p:nvCxnSpPr>
        <p:spPr>
          <a:xfrm flipV="1">
            <a:off x="5795716" y="1170180"/>
            <a:ext cx="0" cy="271843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 descr="Internet">
            <a:extLst>
              <a:ext uri="{FF2B5EF4-FFF2-40B4-BE49-F238E27FC236}">
                <a16:creationId xmlns:a16="http://schemas.microsoft.com/office/drawing/2014/main" id="{6C36AC27-69B5-E14B-AE00-BE38606E71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54122" y="1303948"/>
            <a:ext cx="3869985" cy="3869985"/>
          </a:xfrm>
          <a:prstGeom prst="rect">
            <a:avLst/>
          </a:prstGeom>
        </p:spPr>
      </p:pic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88233E1F-AFAB-DC4E-AF3C-A5C4C75DE2F0}"/>
              </a:ext>
            </a:extLst>
          </p:cNvPr>
          <p:cNvCxnSpPr/>
          <p:nvPr/>
        </p:nvCxnSpPr>
        <p:spPr>
          <a:xfrm>
            <a:off x="11499469" y="449705"/>
            <a:ext cx="0" cy="6165027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ckige Klammer links 47">
            <a:extLst>
              <a:ext uri="{FF2B5EF4-FFF2-40B4-BE49-F238E27FC236}">
                <a16:creationId xmlns:a16="http://schemas.microsoft.com/office/drawing/2014/main" id="{B0DA323F-E325-7E4A-8776-871AD315B637}"/>
              </a:ext>
            </a:extLst>
          </p:cNvPr>
          <p:cNvSpPr/>
          <p:nvPr/>
        </p:nvSpPr>
        <p:spPr>
          <a:xfrm rot="5400000">
            <a:off x="8394384" y="-3424922"/>
            <a:ext cx="2722784" cy="8086699"/>
          </a:xfrm>
          <a:custGeom>
            <a:avLst/>
            <a:gdLst>
              <a:gd name="connsiteX0" fmla="*/ 312093 w 312093"/>
              <a:gd name="connsiteY0" fmla="*/ 7379190 h 7379190"/>
              <a:gd name="connsiteX1" fmla="*/ 0 w 312093"/>
              <a:gd name="connsiteY1" fmla="*/ 7353183 h 7379190"/>
              <a:gd name="connsiteX2" fmla="*/ 0 w 312093"/>
              <a:gd name="connsiteY2" fmla="*/ 26007 h 7379190"/>
              <a:gd name="connsiteX3" fmla="*/ 312093 w 312093"/>
              <a:gd name="connsiteY3" fmla="*/ 0 h 7379190"/>
              <a:gd name="connsiteX4" fmla="*/ 312093 w 312093"/>
              <a:gd name="connsiteY4" fmla="*/ 7379190 h 7379190"/>
              <a:gd name="connsiteX0" fmla="*/ 312093 w 312093"/>
              <a:gd name="connsiteY0" fmla="*/ 7379190 h 7379190"/>
              <a:gd name="connsiteX1" fmla="*/ 0 w 312093"/>
              <a:gd name="connsiteY1" fmla="*/ 7353183 h 7379190"/>
              <a:gd name="connsiteX2" fmla="*/ 0 w 312093"/>
              <a:gd name="connsiteY2" fmla="*/ 26007 h 7379190"/>
              <a:gd name="connsiteX3" fmla="*/ 312093 w 312093"/>
              <a:gd name="connsiteY3" fmla="*/ 0 h 7379190"/>
              <a:gd name="connsiteX0" fmla="*/ 312093 w 2722784"/>
              <a:gd name="connsiteY0" fmla="*/ 7379190 h 7379190"/>
              <a:gd name="connsiteX1" fmla="*/ 0 w 2722784"/>
              <a:gd name="connsiteY1" fmla="*/ 7353183 h 7379190"/>
              <a:gd name="connsiteX2" fmla="*/ 0 w 2722784"/>
              <a:gd name="connsiteY2" fmla="*/ 26007 h 7379190"/>
              <a:gd name="connsiteX3" fmla="*/ 312093 w 2722784"/>
              <a:gd name="connsiteY3" fmla="*/ 0 h 7379190"/>
              <a:gd name="connsiteX4" fmla="*/ 312093 w 2722784"/>
              <a:gd name="connsiteY4" fmla="*/ 7379190 h 7379190"/>
              <a:gd name="connsiteX0" fmla="*/ 312093 w 2722784"/>
              <a:gd name="connsiteY0" fmla="*/ 7379190 h 7379190"/>
              <a:gd name="connsiteX1" fmla="*/ 0 w 2722784"/>
              <a:gd name="connsiteY1" fmla="*/ 7353183 h 7379190"/>
              <a:gd name="connsiteX2" fmla="*/ 0 w 2722784"/>
              <a:gd name="connsiteY2" fmla="*/ 26007 h 7379190"/>
              <a:gd name="connsiteX3" fmla="*/ 2722784 w 2722784"/>
              <a:gd name="connsiteY3" fmla="*/ 20780 h 737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2784" h="7379190" stroke="0" extrusionOk="0">
                <a:moveTo>
                  <a:pt x="312093" y="7379190"/>
                </a:moveTo>
                <a:cubicBezTo>
                  <a:pt x="139729" y="7379190"/>
                  <a:pt x="0" y="7367546"/>
                  <a:pt x="0" y="7353183"/>
                </a:cubicBezTo>
                <a:lnTo>
                  <a:pt x="0" y="26007"/>
                </a:lnTo>
                <a:cubicBezTo>
                  <a:pt x="0" y="11644"/>
                  <a:pt x="139729" y="0"/>
                  <a:pt x="312093" y="0"/>
                </a:cubicBezTo>
                <a:lnTo>
                  <a:pt x="312093" y="7379190"/>
                </a:lnTo>
                <a:close/>
              </a:path>
              <a:path w="2722784" h="7379190" fill="none">
                <a:moveTo>
                  <a:pt x="312093" y="7379190"/>
                </a:moveTo>
                <a:cubicBezTo>
                  <a:pt x="139729" y="7379190"/>
                  <a:pt x="0" y="7367546"/>
                  <a:pt x="0" y="7353183"/>
                </a:cubicBezTo>
                <a:lnTo>
                  <a:pt x="0" y="26007"/>
                </a:lnTo>
                <a:cubicBezTo>
                  <a:pt x="0" y="11644"/>
                  <a:pt x="2550420" y="20780"/>
                  <a:pt x="2722784" y="20780"/>
                </a:cubicBezTo>
              </a:path>
            </a:pathLst>
          </a:cu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E4F7BD0E-3B79-A042-9B70-F4F083BB485B}"/>
              </a:ext>
            </a:extLst>
          </p:cNvPr>
          <p:cNvSpPr/>
          <p:nvPr/>
        </p:nvSpPr>
        <p:spPr>
          <a:xfrm>
            <a:off x="11954122" y="4495083"/>
            <a:ext cx="17662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Remote User</a:t>
            </a:r>
          </a:p>
          <a:p>
            <a:r>
              <a:rPr lang="en-GB" sz="1500" dirty="0"/>
              <a:t>(MQTT Device)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B1F81EA-2679-734D-B2F0-672BFBAB03AF}"/>
              </a:ext>
            </a:extLst>
          </p:cNvPr>
          <p:cNvSpPr/>
          <p:nvPr/>
        </p:nvSpPr>
        <p:spPr>
          <a:xfrm>
            <a:off x="7322357" y="1720739"/>
            <a:ext cx="144558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 err="1"/>
              <a:t>WiFi</a:t>
            </a:r>
            <a:r>
              <a:rPr lang="en-GB" sz="1500" dirty="0"/>
              <a:t> connection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9DFF541-B629-6242-91DB-BD11A59598A7}"/>
              </a:ext>
            </a:extLst>
          </p:cNvPr>
          <p:cNvSpPr/>
          <p:nvPr/>
        </p:nvSpPr>
        <p:spPr>
          <a:xfrm>
            <a:off x="7795639" y="4528448"/>
            <a:ext cx="14455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Wired connection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AE65B07-55F1-E94C-A5CC-A1BE31146D35}"/>
              </a:ext>
            </a:extLst>
          </p:cNvPr>
          <p:cNvSpPr/>
          <p:nvPr/>
        </p:nvSpPr>
        <p:spPr>
          <a:xfrm>
            <a:off x="9353103" y="-649680"/>
            <a:ext cx="25064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GLOBAL IP </a:t>
            </a:r>
          </a:p>
          <a:p>
            <a:r>
              <a:rPr lang="en-GB" sz="1500" dirty="0"/>
              <a:t>connection through internet</a:t>
            </a:r>
          </a:p>
        </p:txBody>
      </p:sp>
      <p:sp>
        <p:nvSpPr>
          <p:cNvPr id="53" name="Titel 3">
            <a:extLst>
              <a:ext uri="{FF2B5EF4-FFF2-40B4-BE49-F238E27FC236}">
                <a16:creationId xmlns:a16="http://schemas.microsoft.com/office/drawing/2014/main" id="{FD65112B-9B35-0F4B-8675-908858793CBD}"/>
              </a:ext>
            </a:extLst>
          </p:cNvPr>
          <p:cNvSpPr txBox="1">
            <a:spLocks/>
          </p:cNvSpPr>
          <p:nvPr/>
        </p:nvSpPr>
        <p:spPr>
          <a:xfrm>
            <a:off x="13986531" y="-601525"/>
            <a:ext cx="3485948" cy="78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External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29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882" y="203270"/>
            <a:ext cx="6992791" cy="645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711653" y="1787536"/>
            <a:ext cx="1741760" cy="4094644"/>
            <a:chOff x="533652" y="1340625"/>
            <a:chExt cx="1306348" cy="3071050"/>
          </a:xfrm>
        </p:grpSpPr>
        <p:pic>
          <p:nvPicPr>
            <p:cNvPr id="54" name="Google Shape;54;p7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846" y="1712475"/>
              <a:ext cx="705450" cy="26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7"/>
            <p:cNvSpPr/>
            <p:nvPr/>
          </p:nvSpPr>
          <p:spPr>
            <a:xfrm flipH="1">
              <a:off x="1385800" y="2858425"/>
              <a:ext cx="454200" cy="54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endParaRPr sz="4267"/>
            </a:p>
          </p:txBody>
        </p:sp>
        <p:sp>
          <p:nvSpPr>
            <p:cNvPr id="56" name="Google Shape;56;p7"/>
            <p:cNvSpPr txBox="1"/>
            <p:nvPr/>
          </p:nvSpPr>
          <p:spPr>
            <a:xfrm>
              <a:off x="533652" y="1340625"/>
              <a:ext cx="9294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8" tIns="121898" rIns="121898" bIns="121898" anchor="t" anchorCtr="0">
              <a:noAutofit/>
            </a:bodyPr>
            <a:lstStyle/>
            <a:p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7"/>
          <p:cNvGrpSpPr/>
          <p:nvPr/>
        </p:nvGrpSpPr>
        <p:grpSpPr>
          <a:xfrm>
            <a:off x="9062770" y="1922834"/>
            <a:ext cx="3166166" cy="2871137"/>
            <a:chOff x="6797125" y="1442100"/>
            <a:chExt cx="2374676" cy="2153400"/>
          </a:xfrm>
        </p:grpSpPr>
        <p:pic>
          <p:nvPicPr>
            <p:cNvPr id="58" name="Google Shape;58;p7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3500" y="1726100"/>
              <a:ext cx="2098300" cy="186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7"/>
            <p:cNvSpPr/>
            <p:nvPr/>
          </p:nvSpPr>
          <p:spPr>
            <a:xfrm>
              <a:off x="6797125" y="2426900"/>
              <a:ext cx="454200" cy="54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endParaRPr sz="4267"/>
            </a:p>
          </p:txBody>
        </p:sp>
        <p:sp>
          <p:nvSpPr>
            <p:cNvPr id="60" name="Google Shape;60;p7"/>
            <p:cNvSpPr txBox="1"/>
            <p:nvPr/>
          </p:nvSpPr>
          <p:spPr>
            <a:xfrm>
              <a:off x="6931101" y="1442100"/>
              <a:ext cx="22407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8" tIns="121898" rIns="121898" bIns="121898" anchor="t" anchorCtr="0">
              <a:noAutofit/>
            </a:bodyPr>
            <a:lstStyle/>
            <a:p>
              <a:pPr algn="ctr"/>
              <a:r>
                <a:rPr lang="en-US" sz="3200" dirty="0"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endParaRPr sz="3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4DA2182E-BB24-4047-9993-74F458B6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659" y="6583"/>
            <a:ext cx="1295065" cy="129506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A25F3FA-EF96-3D4C-91D0-304C2624DFFB}"/>
              </a:ext>
            </a:extLst>
          </p:cNvPr>
          <p:cNvSpPr/>
          <p:nvPr/>
        </p:nvSpPr>
        <p:spPr>
          <a:xfrm>
            <a:off x="10108263" y="1286245"/>
            <a:ext cx="137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Wei Ouyang </a:t>
            </a:r>
          </a:p>
        </p:txBody>
      </p:sp>
    </p:spTree>
    <p:extLst>
      <p:ext uri="{BB962C8B-B14F-4D97-AF65-F5344CB8AC3E}">
        <p14:creationId xmlns:p14="http://schemas.microsoft.com/office/powerpoint/2010/main" val="226041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/>
        </p:nvSpPr>
        <p:spPr>
          <a:xfrm>
            <a:off x="101730" y="1117650"/>
            <a:ext cx="3573923" cy="164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609629" indent="-482623">
              <a:lnSpc>
                <a:spcPct val="90000"/>
              </a:lnSpc>
              <a:spcBef>
                <a:spcPts val="1066"/>
              </a:spcBef>
              <a:buClr>
                <a:schemeClr val="dk1"/>
              </a:buClr>
              <a:buSzPts val="2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29" indent="-482623">
              <a:lnSpc>
                <a:spcPct val="90000"/>
              </a:lnSpc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aware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8849" y="203271"/>
            <a:ext cx="6635998" cy="64514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4386835" y="3831658"/>
            <a:ext cx="5889472" cy="5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333">
                <a:solidFill>
                  <a:srgbClr val="1155CC"/>
                </a:solidFill>
                <a:uFill>
                  <a:noFill/>
                </a:uFill>
                <a:hlinkClick r:id="rId5"/>
              </a:rPr>
              <a:t>https://imjoy.io/#/app?p=imjoy-team/example-plugins:Skin-Lesion-Analyzer</a:t>
            </a:r>
            <a:r>
              <a:rPr lang="en-US" sz="1333">
                <a:solidFill>
                  <a:srgbClr val="1155CC"/>
                </a:solidFill>
              </a:rPr>
              <a:t> </a:t>
            </a:r>
            <a:endParaRPr sz="1333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9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A7F79A0-2D56-2347-BF4E-B5DE87EEA8B9}"/>
              </a:ext>
            </a:extLst>
          </p:cNvPr>
          <p:cNvGrpSpPr/>
          <p:nvPr/>
        </p:nvGrpSpPr>
        <p:grpSpPr>
          <a:xfrm>
            <a:off x="804446" y="1647150"/>
            <a:ext cx="9934898" cy="4740460"/>
            <a:chOff x="-2042083" y="569716"/>
            <a:chExt cx="13249118" cy="6321848"/>
          </a:xfrm>
        </p:grpSpPr>
        <p:sp>
          <p:nvSpPr>
            <p:cNvPr id="43" name="Pfeil nach rechts 42">
              <a:extLst>
                <a:ext uri="{FF2B5EF4-FFF2-40B4-BE49-F238E27FC236}">
                  <a16:creationId xmlns:a16="http://schemas.microsoft.com/office/drawing/2014/main" id="{72DEBA24-D263-3148-BBBC-3C2CE8A69C4F}"/>
                </a:ext>
              </a:extLst>
            </p:cNvPr>
            <p:cNvSpPr/>
            <p:nvPr/>
          </p:nvSpPr>
          <p:spPr>
            <a:xfrm>
              <a:off x="1681912" y="2565816"/>
              <a:ext cx="1246792" cy="916200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r>
                <a:rPr lang="en-GB" sz="1050" kern="0" dirty="0">
                  <a:solidFill>
                    <a:srgbClr val="FFFFFF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rPr>
                <a:t>Exp. Data</a:t>
              </a:r>
            </a:p>
          </p:txBody>
        </p:sp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id="{D2F8222D-8E35-B64D-B4AA-5063C6ECF75F}"/>
                </a:ext>
              </a:extLst>
            </p:cNvPr>
            <p:cNvSpPr/>
            <p:nvPr/>
          </p:nvSpPr>
          <p:spPr>
            <a:xfrm>
              <a:off x="-2042083" y="1228147"/>
              <a:ext cx="3777784" cy="3476938"/>
            </a:xfrm>
            <a:prstGeom prst="roundRect">
              <a:avLst>
                <a:gd name="adj" fmla="val 13747"/>
              </a:avLst>
            </a:prstGeom>
            <a:solidFill>
              <a:srgbClr val="FFFFFF">
                <a:lumMod val="85000"/>
              </a:srgbClr>
            </a:solidFill>
            <a:ln w="254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LAB</a:t>
              </a:r>
              <a:endParaRPr lang="de-DE" sz="90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45" name="Google Shape;90;p1">
              <a:extLst>
                <a:ext uri="{FF2B5EF4-FFF2-40B4-BE49-F238E27FC236}">
                  <a16:creationId xmlns:a16="http://schemas.microsoft.com/office/drawing/2014/main" id="{1D3FA6F9-D318-F746-96F3-D510CDDD78EA}"/>
                </a:ext>
              </a:extLst>
            </p:cNvPr>
            <p:cNvSpPr/>
            <p:nvPr/>
          </p:nvSpPr>
          <p:spPr>
            <a:xfrm>
              <a:off x="3078901" y="1401336"/>
              <a:ext cx="3190520" cy="3190520"/>
            </a:xfrm>
            <a:prstGeom prst="ellipse">
              <a:avLst/>
            </a:prstGeom>
            <a:solidFill>
              <a:srgbClr val="CFE3F4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algn="ctr" defTabSz="685709">
                <a:buClr>
                  <a:srgbClr val="000000"/>
                </a:buClr>
                <a:buSzPts val="2800"/>
                <a:defRPr/>
              </a:pPr>
              <a:endParaRPr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BD3FA2C1-AAB4-CF4B-83C3-8AAFEF031871}"/>
                </a:ext>
              </a:extLst>
            </p:cNvPr>
            <p:cNvSpPr/>
            <p:nvPr/>
          </p:nvSpPr>
          <p:spPr>
            <a:xfrm>
              <a:off x="8069789" y="1998045"/>
              <a:ext cx="3137246" cy="860804"/>
            </a:xfrm>
            <a:prstGeom prst="roundRect">
              <a:avLst>
                <a:gd name="adj" fmla="val 12818"/>
              </a:avLst>
            </a:prstGeom>
            <a:solidFill>
              <a:srgbClr val="CFE3F4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ImJoy</a:t>
              </a: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, ML/AI</a:t>
              </a:r>
              <a:endParaRPr lang="de-DE" sz="2100" b="1" kern="0" baseline="3000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b="1" kern="0" baseline="3000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Hardware-Control, Image Analysis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981BBDFA-5C77-7E43-8CDC-12AAA227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3981" y="2167407"/>
              <a:ext cx="609012" cy="609012"/>
            </a:xfrm>
            <a:prstGeom prst="rect">
              <a:avLst/>
            </a:prstGeom>
          </p:spPr>
        </p:pic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17AB2743-C5A3-4846-ADF6-700ED161149F}"/>
                </a:ext>
              </a:extLst>
            </p:cNvPr>
            <p:cNvSpPr/>
            <p:nvPr/>
          </p:nvSpPr>
          <p:spPr>
            <a:xfrm>
              <a:off x="-1859915" y="3514385"/>
              <a:ext cx="3388097" cy="965539"/>
            </a:xfrm>
            <a:prstGeom prst="roundRect">
              <a:avLst>
                <a:gd name="adj" fmla="val 12818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FluidiC</a:t>
              </a:r>
              <a:endParaRPr lang="de-DE" sz="2100" b="1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787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Reproducible</a:t>
              </a:r>
              <a:r>
                <a:rPr lang="de-DE" sz="787" b="1" kern="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 </a:t>
              </a:r>
              <a:r>
                <a:rPr lang="de-DE" sz="787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biological</a:t>
              </a:r>
              <a:r>
                <a:rPr lang="de-DE" sz="787" b="1" kern="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 </a:t>
              </a:r>
              <a:r>
                <a:rPr lang="de-DE" sz="787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setups</a:t>
              </a:r>
              <a:endParaRPr lang="de-DE" sz="787" b="1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77115650-40E2-B847-BA69-AADBF2A7B189}"/>
                </a:ext>
              </a:extLst>
            </p:cNvPr>
            <p:cNvSpPr/>
            <p:nvPr/>
          </p:nvSpPr>
          <p:spPr>
            <a:xfrm>
              <a:off x="-1859915" y="1951394"/>
              <a:ext cx="3388097" cy="1202983"/>
            </a:xfrm>
            <a:prstGeom prst="roundRect">
              <a:avLst>
                <a:gd name="adj" fmla="val 1374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UC2 </a:t>
              </a: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787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Multi-Modal Modular </a:t>
              </a:r>
              <a:r>
                <a:rPr lang="de-DE" sz="787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Microscope</a:t>
              </a:r>
              <a:endParaRPr lang="de-DE" sz="787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de-DE" sz="90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pic>
          <p:nvPicPr>
            <p:cNvPr id="50" name="Grafik 49" descr="Ein Bild, das Uhr, Zeichnung, Schild enthält.&#10;&#10;Automatisch generierte Beschreibung">
              <a:extLst>
                <a:ext uri="{FF2B5EF4-FFF2-40B4-BE49-F238E27FC236}">
                  <a16:creationId xmlns:a16="http://schemas.microsoft.com/office/drawing/2014/main" id="{BB27CDB0-FFAB-134A-A031-9EA0C461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453" y="2209984"/>
              <a:ext cx="590219" cy="685801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181C0151-0465-774A-827F-4C5A4C36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2049" y="2695767"/>
              <a:ext cx="1992061" cy="1992061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5B19E473-CBE8-2D44-8B9A-2153A67E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7962" y="3578394"/>
              <a:ext cx="460194" cy="460194"/>
            </a:xfrm>
            <a:prstGeom prst="rect">
              <a:avLst/>
            </a:prstGeom>
          </p:spPr>
        </p:pic>
        <p:sp>
          <p:nvSpPr>
            <p:cNvPr id="53" name="Pfeil nach unten 52">
              <a:extLst>
                <a:ext uri="{FF2B5EF4-FFF2-40B4-BE49-F238E27FC236}">
                  <a16:creationId xmlns:a16="http://schemas.microsoft.com/office/drawing/2014/main" id="{20AAC236-3034-3646-8EF6-33195B7354D5}"/>
                </a:ext>
              </a:extLst>
            </p:cNvPr>
            <p:cNvSpPr/>
            <p:nvPr/>
          </p:nvSpPr>
          <p:spPr>
            <a:xfrm rot="10800000">
              <a:off x="-328949" y="2776419"/>
              <a:ext cx="635268" cy="988519"/>
            </a:xfrm>
            <a:prstGeom prst="downArrow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en-GB" sz="787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63B15419-1704-804A-9C20-E24AB0013B13}"/>
                </a:ext>
              </a:extLst>
            </p:cNvPr>
            <p:cNvSpPr txBox="1"/>
            <p:nvPr/>
          </p:nvSpPr>
          <p:spPr>
            <a:xfrm>
              <a:off x="173758" y="3202605"/>
              <a:ext cx="965914" cy="33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09">
                <a:buClr>
                  <a:srgbClr val="000000"/>
                </a:buClr>
              </a:pPr>
              <a:r>
                <a:rPr lang="en-GB" sz="105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rPr>
                <a:t>Sample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92085613-F1EF-4E48-B484-FC998C852498}"/>
                </a:ext>
              </a:extLst>
            </p:cNvPr>
            <p:cNvSpPr/>
            <p:nvPr/>
          </p:nvSpPr>
          <p:spPr>
            <a:xfrm>
              <a:off x="-399761" y="3538180"/>
              <a:ext cx="778642" cy="320194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en-GB" sz="2100" b="1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56" name="Abgerundetes Rechteck 55">
              <a:extLst>
                <a:ext uri="{FF2B5EF4-FFF2-40B4-BE49-F238E27FC236}">
                  <a16:creationId xmlns:a16="http://schemas.microsoft.com/office/drawing/2014/main" id="{79D58C33-1FA5-4A47-9403-144B544A23D8}"/>
                </a:ext>
              </a:extLst>
            </p:cNvPr>
            <p:cNvSpPr/>
            <p:nvPr/>
          </p:nvSpPr>
          <p:spPr>
            <a:xfrm>
              <a:off x="3018349" y="5926025"/>
              <a:ext cx="3137246" cy="96553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rot="0" spcFirstLastPara="1" vertOverflow="overflow" horzOverflow="overflow" vert="horz" wrap="square" lIns="68555" tIns="34268" rIns="68555" bIns="34268" numCol="2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09">
                <a:buClr>
                  <a:srgbClr val="000000"/>
                </a:buClr>
                <a:buSzPts val="105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EF59B9F-0C82-E246-B468-7F5AE6D344F1}"/>
                </a:ext>
              </a:extLst>
            </p:cNvPr>
            <p:cNvSpPr/>
            <p:nvPr/>
          </p:nvSpPr>
          <p:spPr>
            <a:xfrm>
              <a:off x="2431632" y="1981374"/>
              <a:ext cx="4572000" cy="12313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Open </a:t>
              </a:r>
            </a:p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Lab-in-</a:t>
              </a:r>
              <a:r>
                <a:rPr lang="de-DE" sz="2100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the</a:t>
              </a: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-Cloud</a:t>
              </a:r>
              <a:endParaRPr lang="de-DE" sz="2100" b="1" kern="0" baseline="3000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1200" b="1" kern="0" baseline="3000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Idea</a:t>
              </a:r>
              <a:r>
                <a:rPr lang="de-DE" sz="1200" b="1" kern="0" baseline="3000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-Hub | Think-Tank | Project </a:t>
              </a:r>
              <a:r>
                <a:rPr lang="de-DE" sz="1200" b="1" kern="0" baseline="3000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Junction</a:t>
              </a:r>
              <a:endParaRPr lang="de-DE" sz="1200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id="{E6AA3268-2ED9-0C4B-9179-DAA5C7EFE660}"/>
                </a:ext>
              </a:extLst>
            </p:cNvPr>
            <p:cNvSpPr/>
            <p:nvPr/>
          </p:nvSpPr>
          <p:spPr>
            <a:xfrm>
              <a:off x="7386013" y="5922028"/>
              <a:ext cx="3137246" cy="965539"/>
            </a:xfrm>
            <a:prstGeom prst="roundRect">
              <a:avLst/>
            </a:prstGeom>
            <a:solidFill>
              <a:srgbClr val="FFFFFF">
                <a:lumMod val="85000"/>
                <a:alpha val="25000"/>
              </a:srgbClr>
            </a:solidFill>
            <a:ln w="25400" cap="flat" cmpd="sng">
              <a:solidFill>
                <a:srgbClr val="000000">
                  <a:alpha val="36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rot="0" spcFirstLastPara="1" vertOverflow="overflow" horzOverflow="overflow" vert="horz" wrap="square" lIns="68555" tIns="34268" rIns="68555" bIns="34268" numCol="2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09">
                <a:buClr>
                  <a:srgbClr val="000000"/>
                </a:buClr>
                <a:buSzPts val="1050"/>
                <a:defRPr/>
              </a:pPr>
              <a:r>
                <a:rPr lang="de-DE" sz="2100" b="1" kern="0" dirty="0">
                  <a:solidFill>
                    <a:srgbClr val="000000">
                      <a:alpha val="43000"/>
                    </a:srgbClr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</a:t>
              </a:r>
              <a:endParaRPr lang="de-DE" sz="1050" kern="0" dirty="0">
                <a:solidFill>
                  <a:srgbClr val="000000">
                    <a:alpha val="43000"/>
                  </a:srgbClr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92BD6A00-D5CC-8748-A5B1-6DD53BC53254}"/>
                </a:ext>
              </a:extLst>
            </p:cNvPr>
            <p:cNvGrpSpPr/>
            <p:nvPr/>
          </p:nvGrpSpPr>
          <p:grpSpPr>
            <a:xfrm>
              <a:off x="1090304" y="957391"/>
              <a:ext cx="3410516" cy="3982310"/>
              <a:chOff x="4631278" y="1645398"/>
              <a:chExt cx="3410516" cy="3982310"/>
            </a:xfrm>
          </p:grpSpPr>
          <p:sp>
            <p:nvSpPr>
              <p:cNvPr id="60" name="Gebogener Pfeil 59">
                <a:extLst>
                  <a:ext uri="{FF2B5EF4-FFF2-40B4-BE49-F238E27FC236}">
                    <a16:creationId xmlns:a16="http://schemas.microsoft.com/office/drawing/2014/main" id="{7CF93C43-6B06-C141-A267-50278628BC34}"/>
                  </a:ext>
                </a:extLst>
              </p:cNvPr>
              <p:cNvSpPr/>
              <p:nvPr/>
            </p:nvSpPr>
            <p:spPr>
              <a:xfrm rot="7200000">
                <a:off x="4691144" y="2277058"/>
                <a:ext cx="3350650" cy="3350650"/>
              </a:xfrm>
              <a:prstGeom prst="circularArrow">
                <a:avLst>
                  <a:gd name="adj1" fmla="val 5474"/>
                  <a:gd name="adj2" fmla="val 908611"/>
                  <a:gd name="adj3" fmla="val 21379846"/>
                  <a:gd name="adj4" fmla="val 18166822"/>
                  <a:gd name="adj5" fmla="val 7309"/>
                </a:avLst>
              </a:pr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09">
                  <a:buClr>
                    <a:srgbClr val="000000"/>
                  </a:buClr>
                  <a:defRPr/>
                </a:pPr>
                <a:endParaRPr lang="en-GB" sz="1050" kern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endParaRPr>
              </a:p>
            </p:txBody>
          </p:sp>
          <p:sp>
            <p:nvSpPr>
              <p:cNvPr id="61" name="Gebogener Pfeil 60">
                <a:extLst>
                  <a:ext uri="{FF2B5EF4-FFF2-40B4-BE49-F238E27FC236}">
                    <a16:creationId xmlns:a16="http://schemas.microsoft.com/office/drawing/2014/main" id="{FD4CDA61-7534-6741-B3C7-8EA55D8FA7A1}"/>
                  </a:ext>
                </a:extLst>
              </p:cNvPr>
              <p:cNvSpPr/>
              <p:nvPr/>
            </p:nvSpPr>
            <p:spPr>
              <a:xfrm rot="14400000" flipV="1">
                <a:off x="4631278" y="1645398"/>
                <a:ext cx="3350650" cy="3350650"/>
              </a:xfrm>
              <a:prstGeom prst="circularArrow">
                <a:avLst>
                  <a:gd name="adj1" fmla="val 5474"/>
                  <a:gd name="adj2" fmla="val 908611"/>
                  <a:gd name="adj3" fmla="val 21379846"/>
                  <a:gd name="adj4" fmla="val 18166822"/>
                  <a:gd name="adj5" fmla="val 7309"/>
                </a:avLst>
              </a:pr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09">
                  <a:buClr>
                    <a:srgbClr val="000000"/>
                  </a:buClr>
                  <a:defRPr/>
                </a:pPr>
                <a:endParaRPr lang="en-GB" sz="1050" kern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endParaRPr>
              </a:p>
            </p:txBody>
          </p:sp>
        </p:grpSp>
        <p:sp>
          <p:nvSpPr>
            <p:cNvPr id="62" name="Gebogener Pfeil 61">
              <a:extLst>
                <a:ext uri="{FF2B5EF4-FFF2-40B4-BE49-F238E27FC236}">
                  <a16:creationId xmlns:a16="http://schemas.microsoft.com/office/drawing/2014/main" id="{EF6DE46B-B565-9F46-84F5-3F40E9C573C0}"/>
                </a:ext>
              </a:extLst>
            </p:cNvPr>
            <p:cNvSpPr/>
            <p:nvPr/>
          </p:nvSpPr>
          <p:spPr>
            <a:xfrm rot="6300000">
              <a:off x="5565908" y="569716"/>
              <a:ext cx="3350650" cy="3350650"/>
            </a:xfrm>
            <a:prstGeom prst="circularArrow">
              <a:avLst>
                <a:gd name="adj1" fmla="val 5474"/>
                <a:gd name="adj2" fmla="val 908611"/>
                <a:gd name="adj3" fmla="val 21379846"/>
                <a:gd name="adj4" fmla="val 18166822"/>
                <a:gd name="adj5" fmla="val 7309"/>
              </a:avLst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3" name="Gebogener Pfeil 62">
              <a:extLst>
                <a:ext uri="{FF2B5EF4-FFF2-40B4-BE49-F238E27FC236}">
                  <a16:creationId xmlns:a16="http://schemas.microsoft.com/office/drawing/2014/main" id="{1819B467-9AD1-E844-A29B-A91525121AC8}"/>
                </a:ext>
              </a:extLst>
            </p:cNvPr>
            <p:cNvSpPr/>
            <p:nvPr/>
          </p:nvSpPr>
          <p:spPr>
            <a:xfrm rot="6300000" flipH="1" flipV="1">
              <a:off x="5692410" y="1378628"/>
              <a:ext cx="3350650" cy="3350650"/>
            </a:xfrm>
            <a:prstGeom prst="circularArrow">
              <a:avLst>
                <a:gd name="adj1" fmla="val 5474"/>
                <a:gd name="adj2" fmla="val 908611"/>
                <a:gd name="adj3" fmla="val 21379846"/>
                <a:gd name="adj4" fmla="val 18166822"/>
                <a:gd name="adj5" fmla="val 7309"/>
              </a:avLst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4" name="Pfeil nach oben 63">
              <a:extLst>
                <a:ext uri="{FF2B5EF4-FFF2-40B4-BE49-F238E27FC236}">
                  <a16:creationId xmlns:a16="http://schemas.microsoft.com/office/drawing/2014/main" id="{E8AEA998-DB38-D146-BEA2-C2CA0FA933A5}"/>
                </a:ext>
              </a:extLst>
            </p:cNvPr>
            <p:cNvSpPr/>
            <p:nvPr/>
          </p:nvSpPr>
          <p:spPr>
            <a:xfrm>
              <a:off x="4184753" y="4861871"/>
              <a:ext cx="404735" cy="1030178"/>
            </a:xfrm>
            <a:prstGeom prst="up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5" name="Pfeil nach oben 64">
              <a:extLst>
                <a:ext uri="{FF2B5EF4-FFF2-40B4-BE49-F238E27FC236}">
                  <a16:creationId xmlns:a16="http://schemas.microsoft.com/office/drawing/2014/main" id="{7E1F8A9C-3766-6C48-A766-DFD98E794805}"/>
                </a:ext>
              </a:extLst>
            </p:cNvPr>
            <p:cNvSpPr/>
            <p:nvPr/>
          </p:nvSpPr>
          <p:spPr>
            <a:xfrm rot="10800000">
              <a:off x="4784652" y="4864415"/>
              <a:ext cx="404735" cy="1030178"/>
            </a:xfrm>
            <a:prstGeom prst="up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30CE843-02DC-0A4E-A230-841BC1BA871E}"/>
                </a:ext>
              </a:extLst>
            </p:cNvPr>
            <p:cNvSpPr/>
            <p:nvPr/>
          </p:nvSpPr>
          <p:spPr>
            <a:xfrm>
              <a:off x="654468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D03631-DB08-B941-A7A1-6EE2FE187E6F}"/>
                </a:ext>
              </a:extLst>
            </p:cNvPr>
            <p:cNvSpPr/>
            <p:nvPr/>
          </p:nvSpPr>
          <p:spPr>
            <a:xfrm>
              <a:off x="673045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138A268-A0E7-154A-BEEB-73E9C62D6DF4}"/>
                </a:ext>
              </a:extLst>
            </p:cNvPr>
            <p:cNvSpPr/>
            <p:nvPr/>
          </p:nvSpPr>
          <p:spPr>
            <a:xfrm>
              <a:off x="691622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id="{32A0CF40-F213-B943-8E8C-3966B2325552}"/>
                </a:ext>
              </a:extLst>
            </p:cNvPr>
            <p:cNvSpPr/>
            <p:nvPr/>
          </p:nvSpPr>
          <p:spPr>
            <a:xfrm>
              <a:off x="6529981" y="982435"/>
              <a:ext cx="1048823" cy="48230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Data</a:t>
              </a:r>
              <a:endParaRPr lang="en-GB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id="{894030DC-6808-9642-9938-96BBB6295E6C}"/>
                </a:ext>
              </a:extLst>
            </p:cNvPr>
            <p:cNvSpPr/>
            <p:nvPr/>
          </p:nvSpPr>
          <p:spPr>
            <a:xfrm>
              <a:off x="1915825" y="693414"/>
              <a:ext cx="1312817" cy="351068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Optical Setup</a:t>
              </a:r>
            </a:p>
          </p:txBody>
        </p:sp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id="{C5718FEC-3016-A64E-A868-52AB8F5C7E02}"/>
                </a:ext>
              </a:extLst>
            </p:cNvPr>
            <p:cNvSpPr/>
            <p:nvPr/>
          </p:nvSpPr>
          <p:spPr>
            <a:xfrm>
              <a:off x="1915825" y="1597709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id="{71609541-0BAD-3D4E-AE2A-1A18119F7B3A}"/>
                </a:ext>
              </a:extLst>
            </p:cNvPr>
            <p:cNvSpPr/>
            <p:nvPr/>
          </p:nvSpPr>
          <p:spPr>
            <a:xfrm>
              <a:off x="1915825" y="3910736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id="{0D1F2C0F-A79B-A549-B913-B54160D8931B}"/>
                </a:ext>
              </a:extLst>
            </p:cNvPr>
            <p:cNvSpPr/>
            <p:nvPr/>
          </p:nvSpPr>
          <p:spPr>
            <a:xfrm>
              <a:off x="1915825" y="4857950"/>
              <a:ext cx="1609159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Bio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setup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id="{6C04BA03-F39F-1F4C-B3B7-839381031637}"/>
                </a:ext>
              </a:extLst>
            </p:cNvPr>
            <p:cNvSpPr/>
            <p:nvPr/>
          </p:nvSpPr>
          <p:spPr>
            <a:xfrm>
              <a:off x="6529981" y="2076968"/>
              <a:ext cx="1347270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 Request </a:t>
              </a:r>
              <a:endParaRPr lang="en-GB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id="{33EDD335-5049-E148-8A71-B119EB6FA3D8}"/>
                </a:ext>
              </a:extLst>
            </p:cNvPr>
            <p:cNvSpPr/>
            <p:nvPr/>
          </p:nvSpPr>
          <p:spPr>
            <a:xfrm>
              <a:off x="6529981" y="2960020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80" name="Abgerundetes Rechteck 79">
              <a:extLst>
                <a:ext uri="{FF2B5EF4-FFF2-40B4-BE49-F238E27FC236}">
                  <a16:creationId xmlns:a16="http://schemas.microsoft.com/office/drawing/2014/main" id="{11B3A29F-8A51-D746-A91A-AA008489FB41}"/>
                </a:ext>
              </a:extLst>
            </p:cNvPr>
            <p:cNvSpPr/>
            <p:nvPr/>
          </p:nvSpPr>
          <p:spPr>
            <a:xfrm>
              <a:off x="6529981" y="3907069"/>
              <a:ext cx="2367154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Processed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 Data/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Results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id="{4B640C30-6DD0-1947-8336-E519E89FDD2B}"/>
                </a:ext>
              </a:extLst>
            </p:cNvPr>
            <p:cNvSpPr/>
            <p:nvPr/>
          </p:nvSpPr>
          <p:spPr>
            <a:xfrm>
              <a:off x="5333367" y="4887496"/>
              <a:ext cx="808199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Result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210F8C49-0DEA-4443-9B8A-ABB90DE459E7}"/>
                </a:ext>
              </a:extLst>
            </p:cNvPr>
            <p:cNvSpPr/>
            <p:nvPr/>
          </p:nvSpPr>
          <p:spPr>
            <a:xfrm>
              <a:off x="2737943" y="5467328"/>
              <a:ext cx="1361487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Request </a:t>
              </a:r>
            </a:p>
          </p:txBody>
        </p:sp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id="{494274AA-3C61-9341-969C-EBC4690FB8A6}"/>
                </a:ext>
              </a:extLst>
            </p:cNvPr>
            <p:cNvSpPr/>
            <p:nvPr/>
          </p:nvSpPr>
          <p:spPr>
            <a:xfrm>
              <a:off x="5322403" y="5470860"/>
              <a:ext cx="1481174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New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Ideas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</p:grpSp>
      <p:pic>
        <p:nvPicPr>
          <p:cNvPr id="84" name="Google Shape;73;p9">
            <a:extLst>
              <a:ext uri="{FF2B5EF4-FFF2-40B4-BE49-F238E27FC236}">
                <a16:creationId xmlns:a16="http://schemas.microsoft.com/office/drawing/2014/main" id="{0E7BB6C2-753D-3241-A8A7-05E0B97038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id="{4D528A64-1517-6E41-A94A-474BF03C4C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646" y="92480"/>
            <a:ext cx="1561375" cy="135713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D69BE66-B942-D149-8EF6-37F3C40FC9E8}"/>
              </a:ext>
            </a:extLst>
          </p:cNvPr>
          <p:cNvSpPr txBox="1"/>
          <p:nvPr/>
        </p:nvSpPr>
        <p:spPr>
          <a:xfrm>
            <a:off x="3138686" y="271347"/>
            <a:ext cx="344646" cy="8308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399" dirty="0">
                <a:solidFill>
                  <a:prstClr val="black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9781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Macintosh PowerPoint</Application>
  <PresentationFormat>Breitbild</PresentationFormat>
  <Paragraphs>59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Shree Devanagari 714</vt:lpstr>
      <vt:lpstr>Office</vt:lpstr>
      <vt:lpstr>PowerPoint-Präsentation</vt:lpstr>
      <vt:lpstr>Internal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Benedict Diederich</dc:creator>
  <cp:lastModifiedBy>Benedict Diederich</cp:lastModifiedBy>
  <cp:revision>3</cp:revision>
  <dcterms:created xsi:type="dcterms:W3CDTF">2020-09-20T07:16:45Z</dcterms:created>
  <dcterms:modified xsi:type="dcterms:W3CDTF">2020-09-21T12:28:25Z</dcterms:modified>
</cp:coreProperties>
</file>